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9" d="100"/>
          <a:sy n="109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9ECA6-8787-4244-8A07-E29DD8A0822C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113C-2C70-48D3-8657-472832E6DC3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332656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Corte cost., sent. 389/1989</a:t>
            </a:r>
          </a:p>
          <a:p>
            <a:endParaRPr lang="it-IT" dirty="0"/>
          </a:p>
          <a:p>
            <a:r>
              <a:rPr lang="it-IT" dirty="0" err="1" smtClean="0"/>
              <a:t>…tutti</a:t>
            </a: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 competenti </a:t>
            </a:r>
            <a:r>
              <a:rPr lang="it-IT" dirty="0"/>
              <a:t>nel nostro ordinamento a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dare esecuzione alle leggi </a:t>
            </a:r>
            <a:r>
              <a:rPr lang="it-IT" dirty="0"/>
              <a:t>(e agli atti aventi forza o valore di legge</a:t>
            </a:r>
            <a:r>
              <a:rPr lang="it-IT" dirty="0" smtClean="0"/>
              <a:t>) - tanto </a:t>
            </a:r>
            <a:r>
              <a:rPr lang="it-IT" dirty="0"/>
              <a:t>se dotati di poteri di dichiarazione del diritto, come gli organi giurisdizionali, quanto se privi di tali poteri, come gli organi amministrativi - sono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giuridicamente tenuti </a:t>
            </a:r>
            <a:r>
              <a:rPr lang="it-IT" dirty="0"/>
              <a:t>a disapplicare le norme interne incompatibili con le norme stabilite dagli artt. 52 e 59 del Trattato C.E.E. nell'interpretazione datane dalla Corte di giustizia europea. </a:t>
            </a:r>
            <a:r>
              <a:rPr lang="it-IT" dirty="0" smtClean="0"/>
              <a:t>…</a:t>
            </a:r>
            <a:endParaRPr lang="it-IT" dirty="0"/>
          </a:p>
          <a:p>
            <a:r>
              <a:rPr lang="it-IT" dirty="0"/>
              <a:t>Tuttavia, poiché la disapplicazione e un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modo di risoluzione delle antinomie normative </a:t>
            </a:r>
            <a:r>
              <a:rPr lang="it-IT" dirty="0"/>
              <a:t>che, oltre a presupporre la contemporanea vigenza delle norme reciprocamente contrastanti,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produce alcun effetto sull'esistenza delle stesse </a:t>
            </a:r>
            <a:r>
              <a:rPr lang="it-IT" dirty="0"/>
              <a:t>e, pertanto, non può esser causa di qualsivoglia forma di estinzione o di modificazione delle disposizioni che ne siano oggetto, resta ferma l'esigenza che gli Stati membri apportino le necessarie modificazioni o abrogazioni del proprio diritto interno al fine di depurarlo da eventuali incompatibilità o disarmonie con le prevalenti norme comunitarie. E se, sul piano dell'ordinamento nazionale, tale esigenza si collega al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della certezza del diritto</a:t>
            </a:r>
            <a:r>
              <a:rPr lang="it-IT" dirty="0"/>
              <a:t>, sul piano comunitario, invece, rappresenta una garanzia cosi essenziale al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della prevalenza</a:t>
            </a:r>
            <a:r>
              <a:rPr lang="it-IT" dirty="0"/>
              <a:t> del proprio diritto su quelli nazionali da costituire l'oggetto di un preciso obbligo per gli Stati membri (v., in tal senso, Corte di giustizia delle Comunità europee: sent. 25 ottobre 1979, in causa 159/78; sent. 15 ottobre 1986, in causa 168/85; sent. 2 marzo 1988, in causa 104/86).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247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rb</dc:creator>
  <cp:lastModifiedBy>rb</cp:lastModifiedBy>
  <cp:revision>2</cp:revision>
  <dcterms:created xsi:type="dcterms:W3CDTF">2012-11-06T10:31:31Z</dcterms:created>
  <dcterms:modified xsi:type="dcterms:W3CDTF">2013-11-12T10:07:34Z</dcterms:modified>
</cp:coreProperties>
</file>